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61" r:id="rId5"/>
    <p:sldId id="264" r:id="rId6"/>
    <p:sldId id="263" r:id="rId7"/>
    <p:sldId id="265" r:id="rId8"/>
    <p:sldId id="266" r:id="rId9"/>
    <p:sldId id="269" r:id="rId10"/>
    <p:sldId id="268" r:id="rId11"/>
    <p:sldId id="271" r:id="rId12"/>
    <p:sldId id="270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0" r:id="rId25"/>
    <p:sldId id="28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2" r:id="rId36"/>
    <p:sldId id="29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man Alejandre Campos" initials="GAC" lastIdx="1" clrIdx="0">
    <p:extLst>
      <p:ext uri="{19B8F6BF-5375-455C-9EA6-DF929625EA0E}">
        <p15:presenceInfo xmlns:p15="http://schemas.microsoft.com/office/powerpoint/2012/main" userId="d2a3e40e2d07a5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Facturación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Hoja1!$A$2:$A$4</c:f>
              <c:strCache>
                <c:ptCount val="3"/>
                <c:pt idx="0">
                  <c:v>Cine (2019)</c:v>
                </c:pt>
                <c:pt idx="1">
                  <c:v>Videojuegos</c:v>
                </c:pt>
                <c:pt idx="2">
                  <c:v>PIB de Portugal (2019)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41</c:v>
                </c:pt>
                <c:pt idx="1">
                  <c:v>175</c:v>
                </c:pt>
                <c:pt idx="2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8C-4D2F-8E9F-A2538900E7F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87083888"/>
        <c:axId val="1728123152"/>
      </c:barChart>
      <c:catAx>
        <c:axId val="168708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ES"/>
          </a:p>
        </c:txPr>
        <c:crossAx val="1728123152"/>
        <c:crosses val="autoZero"/>
        <c:auto val="1"/>
        <c:lblAlgn val="ctr"/>
        <c:lblOffset val="100"/>
        <c:noMultiLvlLbl val="0"/>
      </c:catAx>
      <c:valAx>
        <c:axId val="172812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r>
                  <a:rPr lang="es-E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(dólares)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ES"/>
          </a:p>
        </c:txPr>
        <c:crossAx val="16870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526E9-04A5-40AF-A87E-7FEB2191C8E4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52251-DAFD-4A5A-953D-A3EC579DE2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217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F5F2962-562E-41AD-A532-460141109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40"/>
          <a:stretch/>
        </p:blipFill>
        <p:spPr>
          <a:xfrm>
            <a:off x="0" y="0"/>
            <a:ext cx="12547158" cy="68572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18E38A7-5B4E-4262-B2F8-044822F4A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1ACD45-4CDA-407C-B58E-B55D802AA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92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E658A-58AD-436F-810C-3FE76D36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56" y="365125"/>
            <a:ext cx="8880943" cy="1325563"/>
          </a:xfrm>
          <a:prstGeom prst="round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C4583-9C64-4696-87A5-08E769D4E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857" y="1825625"/>
            <a:ext cx="8880944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C43980-B916-4EFE-8671-8603FF78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‹Nº›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E4B72F-9FDE-4F61-969E-8A948119B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1" r="78607"/>
          <a:stretch/>
        </p:blipFill>
        <p:spPr>
          <a:xfrm>
            <a:off x="0" y="0"/>
            <a:ext cx="189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5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EE696-93CE-4510-B5F5-BEDB182C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806" y="365125"/>
            <a:ext cx="8872994" cy="1325563"/>
          </a:xfrm>
          <a:prstGeom prst="round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81DF1-2BC7-4A42-9F77-57CE932D8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80805" y="1825625"/>
            <a:ext cx="4348701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19415A-5913-4158-8855-71CF274C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5099" y="1825625"/>
            <a:ext cx="4348701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25BAF8-8653-435A-B467-BE6C24A6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1C7D4F-59FA-4F75-A246-28706D181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1" r="78607"/>
          <a:stretch/>
        </p:blipFill>
        <p:spPr>
          <a:xfrm>
            <a:off x="0" y="0"/>
            <a:ext cx="189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5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4C466-F1EB-4045-A019-1E8F6E5C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758" y="457200"/>
            <a:ext cx="3819279" cy="1600200"/>
          </a:xfrm>
          <a:prstGeom prst="roundRect">
            <a:avLst/>
          </a:prstGeom>
          <a:solidFill>
            <a:schemeClr val="tx1"/>
          </a:solidFill>
        </p:spPr>
        <p:txBody>
          <a:bodyPr anchor="ctr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63B03-531A-41A6-AF65-08B73AD6E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776" y="457201"/>
            <a:ext cx="4787611" cy="540385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0B0359-7B2E-43A4-ADED-0DCA982B1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88758" y="2202024"/>
            <a:ext cx="3819279" cy="36669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D298C6-73AA-4AF6-B0B6-B3AD7392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E14B9E83-DF38-416A-A3B7-AA91CAD61D8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181E17-E398-4936-A089-450F213E9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1" r="78607"/>
          <a:stretch/>
        </p:blipFill>
        <p:spPr>
          <a:xfrm>
            <a:off x="0" y="0"/>
            <a:ext cx="189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7CCEE-7385-404B-ACB2-874454E10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56" y="365125"/>
            <a:ext cx="8880944" cy="1325563"/>
          </a:xfrm>
          <a:prstGeom prst="round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421DAF-6426-474F-B9F2-D0D0ABAE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‹Nº›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895B6D-1307-48D3-BDF1-4E40BF7DC3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1" r="78607"/>
          <a:stretch/>
        </p:blipFill>
        <p:spPr>
          <a:xfrm>
            <a:off x="0" y="0"/>
            <a:ext cx="189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DCC4678-0E8A-4C40-8077-0B522E0C4F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40"/>
          <a:stretch/>
        </p:blipFill>
        <p:spPr>
          <a:xfrm>
            <a:off x="0" y="0"/>
            <a:ext cx="12547158" cy="68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A847E12-43E2-4F29-AD45-5B57E679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56" y="365125"/>
            <a:ext cx="88809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32AC09-9C3D-4FF4-B39B-A50A66B3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2854" y="1825625"/>
            <a:ext cx="888094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1E0E9B-3385-45B0-AF6B-B9384524B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14B9E83-DF38-416A-A3B7-AA91CAD61D8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383BCC4-2F7B-4B52-8168-06EFD6A14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1" r="78607"/>
          <a:stretch/>
        </p:blipFill>
        <p:spPr>
          <a:xfrm>
            <a:off x="0" y="0"/>
            <a:ext cx="1892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11010-4A7D-4E08-9E5C-14C485072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Creación y Desarrollo de un Videojuego basado en un Sistema de Magia Sintáctico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8DC89D-445F-42CE-83B4-FCC5DD210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s-ES" sz="2800" b="1" dirty="0"/>
              <a:t>Germán Alejandre Campos</a:t>
            </a:r>
          </a:p>
        </p:txBody>
      </p:sp>
    </p:spTree>
    <p:extLst>
      <p:ext uri="{BB962C8B-B14F-4D97-AF65-F5344CB8AC3E}">
        <p14:creationId xmlns:p14="http://schemas.microsoft.com/office/powerpoint/2010/main" val="48141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E20B3E1B-FBE0-44B6-8742-A5403C57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8" t="64402" r="34435" b="2576"/>
          <a:stretch/>
        </p:blipFill>
        <p:spPr>
          <a:xfrm>
            <a:off x="2923433" y="1306286"/>
            <a:ext cx="7974723" cy="4531764"/>
          </a:xfrm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81663358-6290-4E9B-8472-E4E2D2C04D0C}"/>
              </a:ext>
            </a:extLst>
          </p:cNvPr>
          <p:cNvSpPr txBox="1">
            <a:spLocks/>
          </p:cNvSpPr>
          <p:nvPr/>
        </p:nvSpPr>
        <p:spPr>
          <a:xfrm>
            <a:off x="2472855" y="365125"/>
            <a:ext cx="8880944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No demasiado…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C0C75F50-5EB0-44B4-A74C-2C555D41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83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99339-55D1-4979-B5CE-77C9BA1C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40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DE5FF-5F4A-40D2-9317-20EEB74B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FORMULACIÓN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1F17B2-B527-4410-A721-828FB231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ES" b="1" dirty="0"/>
              <a:t>Objetivo final: </a:t>
            </a:r>
            <a:r>
              <a:rPr lang="es-ES" dirty="0"/>
              <a:t>Innovar en la forma de jugar de los hechiceros</a:t>
            </a:r>
          </a:p>
          <a:p>
            <a:r>
              <a:rPr lang="es-ES" dirty="0"/>
              <a:t>¿Cómo?</a:t>
            </a:r>
          </a:p>
          <a:p>
            <a:pPr lvl="1"/>
            <a:r>
              <a:rPr lang="es-ES" dirty="0"/>
              <a:t>Creación de un lenguaje que permita crear conjuros</a:t>
            </a:r>
          </a:p>
          <a:p>
            <a:pPr lvl="1"/>
            <a:r>
              <a:rPr lang="es-ES" dirty="0"/>
              <a:t>Demostración en un prototipo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0ABFD8-373A-4481-BF9D-F877B95F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4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EBA00-33C5-470E-9D9B-C2CE5443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LENGUAJE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4FCEF-9288-49E7-B377-48ADFCE94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Conjunto de componentes</a:t>
            </a:r>
          </a:p>
          <a:p>
            <a:pPr lvl="1"/>
            <a:r>
              <a:rPr lang="es-ES" dirty="0"/>
              <a:t>Describen las características del hechizo</a:t>
            </a:r>
          </a:p>
          <a:p>
            <a:r>
              <a:rPr lang="es-ES" dirty="0"/>
              <a:t>Gramática</a:t>
            </a:r>
          </a:p>
          <a:p>
            <a:pPr lvl="1"/>
            <a:r>
              <a:rPr lang="es-ES" dirty="0"/>
              <a:t>Rige la forma en que los primeros interaccionan y se organizan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7959D4-FDD3-4656-B9D6-730F3243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🥇▷【 Ejemplos de análisis de oraciones simples III - Análisis sintáctico 】">
            <a:extLst>
              <a:ext uri="{FF2B5EF4-FFF2-40B4-BE49-F238E27FC236}">
                <a16:creationId xmlns:a16="http://schemas.microsoft.com/office/drawing/2014/main" id="{A8460491-B273-4764-BAA6-9568799B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56" y="4550822"/>
            <a:ext cx="5372877" cy="1626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Craaing a stone pickaxe in Minecraa and in Ceptre. | Download Scientific  Diagram">
            <a:extLst>
              <a:ext uri="{FF2B5EF4-FFF2-40B4-BE49-F238E27FC236}">
                <a16:creationId xmlns:a16="http://schemas.microsoft.com/office/drawing/2014/main" id="{90E62C62-3BFB-42D1-9E77-EA4713DE5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8" r="12388"/>
          <a:stretch/>
        </p:blipFill>
        <p:spPr bwMode="auto">
          <a:xfrm>
            <a:off x="8362295" y="3772488"/>
            <a:ext cx="2479876" cy="13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inecraft Recipes – First Night Survival Tips | theminetuber">
            <a:extLst>
              <a:ext uri="{FF2B5EF4-FFF2-40B4-BE49-F238E27FC236}">
                <a16:creationId xmlns:a16="http://schemas.microsoft.com/office/drawing/2014/main" id="{24935F01-7B1C-4070-B209-8B21D107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94" y="5081311"/>
            <a:ext cx="2479877" cy="132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61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99339-55D1-4979-B5CE-77C9BA1C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15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E6EF8-7C96-44D2-A018-EBB986E2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COMPONENTES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BE230-7C28-4B54-B1A0-564755CA2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dirty="0"/>
              <a:t>Base de funcionamiento del hechizo</a:t>
            </a:r>
          </a:p>
          <a:p>
            <a:pPr>
              <a:lnSpc>
                <a:spcPct val="150000"/>
              </a:lnSpc>
            </a:pPr>
            <a:r>
              <a:rPr lang="es-ES" dirty="0"/>
              <a:t>Actúan como clases del modelo</a:t>
            </a:r>
          </a:p>
          <a:p>
            <a:pPr>
              <a:lnSpc>
                <a:spcPct val="150000"/>
              </a:lnSpc>
            </a:pPr>
            <a:r>
              <a:rPr lang="es-ES" dirty="0"/>
              <a:t>Conforman sus propiedades</a:t>
            </a:r>
          </a:p>
          <a:p>
            <a:pPr>
              <a:lnSpc>
                <a:spcPct val="150000"/>
              </a:lnSpc>
            </a:pPr>
            <a:r>
              <a:rPr lang="es-ES" dirty="0"/>
              <a:t>Siguen la propuesta del proyecto</a:t>
            </a:r>
          </a:p>
          <a:p>
            <a:pPr>
              <a:lnSpc>
                <a:spcPct val="150000"/>
              </a:lnSpc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8B4A2B-D7F4-4765-9FC6-D2077C91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522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654E6-F8D9-4D8D-B958-B1F284EA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BCEF87-1577-42AF-A890-9A47FEA2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Molde o representación física del conjuro</a:t>
            </a:r>
          </a:p>
          <a:p>
            <a:r>
              <a:rPr lang="es-ES" dirty="0"/>
              <a:t>Componente central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9E7002-AFB1-410F-9FAC-3D35A6EC6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16</a:t>
            </a:fld>
            <a:endParaRPr lang="es-ES"/>
          </a:p>
        </p:txBody>
      </p:sp>
      <p:pic>
        <p:nvPicPr>
          <p:cNvPr id="4100" name="Picture 4" descr="Barrier (Inquisition) | Dragon Age Wiki | Fandom">
            <a:extLst>
              <a:ext uri="{FF2B5EF4-FFF2-40B4-BE49-F238E27FC236}">
                <a16:creationId xmlns:a16="http://schemas.microsoft.com/office/drawing/2014/main" id="{1B5819CB-7917-4B12-8A84-4FDEDD3D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56" y="3285631"/>
            <a:ext cx="4541369" cy="26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reball at Night">
            <a:extLst>
              <a:ext uri="{FF2B5EF4-FFF2-40B4-BE49-F238E27FC236}">
                <a16:creationId xmlns:a16="http://schemas.microsoft.com/office/drawing/2014/main" id="{22E0F4AD-7B04-4CFE-89B4-0EA5A5ACD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6" t="9306" b="9658"/>
          <a:stretch/>
        </p:blipFill>
        <p:spPr bwMode="auto">
          <a:xfrm>
            <a:off x="8170628" y="3605324"/>
            <a:ext cx="3183171" cy="19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pells (Oblivion) | Elder Scrolls | Fandom">
            <a:extLst>
              <a:ext uri="{FF2B5EF4-FFF2-40B4-BE49-F238E27FC236}">
                <a16:creationId xmlns:a16="http://schemas.microsoft.com/office/drawing/2014/main" id="{97F0B556-911A-44B0-A01F-88E79835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5591"/>
            <a:ext cx="2336355" cy="317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6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64C46-0240-43FB-ACAE-C00130DA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B18E6-103B-4FF4-9E84-D03DEA9CE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Composición física del conjuro</a:t>
            </a:r>
          </a:p>
          <a:p>
            <a:r>
              <a:rPr lang="es-ES" dirty="0"/>
              <a:t>Se refleja en su color y las partículas que emite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EC8CFF-F51B-460E-8DAF-29C1AC15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17</a:t>
            </a:fld>
            <a:endParaRPr lang="es-E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7DEDFC-34CB-4F0E-92C9-F1AD0837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56" y="3342323"/>
            <a:ext cx="2077424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tStation - Ice Shard, Joachim Gerlings">
            <a:extLst>
              <a:ext uri="{FF2B5EF4-FFF2-40B4-BE49-F238E27FC236}">
                <a16:creationId xmlns:a16="http://schemas.microsoft.com/office/drawing/2014/main" id="{107B798F-01C9-4B4F-AADD-5F44D74E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76" y="3249137"/>
            <a:ext cx="3028696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798AF9A-1A08-47ED-950C-E7AEE193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69" y="3535598"/>
            <a:ext cx="3669030" cy="24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27B248-2849-4927-8017-E83F3183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DD297-D112-4631-947F-DEF70203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Modificador que se aplica a la entidad receptora</a:t>
            </a:r>
          </a:p>
          <a:p>
            <a:r>
              <a:rPr lang="es-ES" dirty="0"/>
              <a:t>Su magnitud final es afectada por el elemento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F889FD-04A3-468B-BD28-EBADAE45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B06FCF-9C9B-4CD7-9141-69F54CC846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33" y="3151369"/>
            <a:ext cx="2497407" cy="24974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ED9B00-2A94-4790-B462-9FE189C8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23" y="3151369"/>
            <a:ext cx="2497407" cy="2497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5D9699D-D984-4D2F-BC27-29A8CBD990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13" y="3153157"/>
            <a:ext cx="2497407" cy="24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A849E-0B52-463D-92FC-B75573B6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COMPORTAMIENTO E IMPACTO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B26854-7E52-4968-B309-97D8219A3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Conducta del hechizo instanciado</a:t>
            </a:r>
          </a:p>
          <a:p>
            <a:r>
              <a:rPr lang="es-ES" dirty="0"/>
              <a:t>Su diferencia radica en el momento de actuación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A91224-E357-4095-8853-08776A75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19</a:t>
            </a:fld>
            <a:endParaRPr lang="es-ES"/>
          </a:p>
        </p:txBody>
      </p:sp>
      <p:pic>
        <p:nvPicPr>
          <p:cNvPr id="1026" name="Picture 2" descr="ArtStation - Stylized Explosion VFX - Gameproject LESHY, David Dessantis">
            <a:extLst>
              <a:ext uri="{FF2B5EF4-FFF2-40B4-BE49-F238E27FC236}">
                <a16:creationId xmlns:a16="http://schemas.microsoft.com/office/drawing/2014/main" id="{5EDB57AF-2566-4DC9-8CA1-6E22A135E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852" y="3708082"/>
            <a:ext cx="4474943" cy="25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llbreak combos – all the spell combinations you can conjure | PCGamesN">
            <a:extLst>
              <a:ext uri="{FF2B5EF4-FFF2-40B4-BE49-F238E27FC236}">
                <a16:creationId xmlns:a16="http://schemas.microsoft.com/office/drawing/2014/main" id="{CAD05868-E9AF-4781-8BD2-C272945C4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63" y="2955898"/>
            <a:ext cx="4049865" cy="22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16 Video Games results announced | Creative Europe Desk UK">
            <a:extLst>
              <a:ext uri="{FF2B5EF4-FFF2-40B4-BE49-F238E27FC236}">
                <a16:creationId xmlns:a16="http://schemas.microsoft.com/office/drawing/2014/main" id="{4A6B4E15-F798-4010-8BCC-5033BFAC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26" y="4586548"/>
            <a:ext cx="3810024" cy="213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9D6294FD-E2CC-4C47-BC34-FF559DB0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2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C3F19-824A-44BF-84DF-03D54AD0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D4E303-A9B7-4924-8815-ED2AA1E4F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Centrado en la lógica y propiedades de los conjuros</a:t>
            </a:r>
          </a:p>
          <a:p>
            <a:r>
              <a:rPr lang="es-ES" dirty="0"/>
              <a:t>Diseño modular</a:t>
            </a:r>
          </a:p>
          <a:p>
            <a:r>
              <a:rPr lang="es-ES" dirty="0"/>
              <a:t>Es metamodelo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9858A6-1508-40EC-A194-B98A408B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526C02-EECA-4D4B-AFA2-DAC2F343C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"/>
          <a:stretch/>
        </p:blipFill>
        <p:spPr>
          <a:xfrm>
            <a:off x="2696791" y="3567344"/>
            <a:ext cx="4092561" cy="2789005"/>
          </a:xfrm>
          <a:prstGeom prst="rect">
            <a:avLst/>
          </a:prstGeom>
        </p:spPr>
      </p:pic>
      <p:pic>
        <p:nvPicPr>
          <p:cNvPr id="10" name="Gráfico 9" descr="Flecha curva en el sentido contrario a las agujas del reloj">
            <a:extLst>
              <a:ext uri="{FF2B5EF4-FFF2-40B4-BE49-F238E27FC236}">
                <a16:creationId xmlns:a16="http://schemas.microsoft.com/office/drawing/2014/main" id="{C52A758C-0977-466F-9BF1-46E57F19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789352" y="4895056"/>
            <a:ext cx="914400" cy="914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168D40D-35E5-422C-8799-AE87489CA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752" y="2491754"/>
            <a:ext cx="3353024" cy="38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D3666-E3FC-4DFA-B6B6-2E4E2FAD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GRAMÁTICA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D4BE5-CCC5-4AE3-9A2A-7619991F0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Define las reglas de interacción</a:t>
            </a:r>
          </a:p>
          <a:p>
            <a:r>
              <a:rPr lang="es-ES" dirty="0"/>
              <a:t>Formada por sintagmas</a:t>
            </a:r>
          </a:p>
          <a:p>
            <a:r>
              <a:rPr lang="es-ES" dirty="0"/>
              <a:t>Sintagma ≈ Componente</a:t>
            </a:r>
          </a:p>
          <a:p>
            <a:r>
              <a:rPr lang="es-ES" dirty="0"/>
              <a:t>Da sentido a la expresión</a:t>
            </a:r>
          </a:p>
          <a:p>
            <a:endParaRPr lang="es-ES" dirty="0"/>
          </a:p>
          <a:p>
            <a:endParaRPr lang="es-ES" dirty="0"/>
          </a:p>
          <a:p>
            <a:pPr marL="0" indent="0" algn="ctr">
              <a:buNone/>
            </a:pPr>
            <a:r>
              <a:rPr lang="es-ES" sz="3600" b="1" dirty="0"/>
              <a:t>El persigue gato presa a su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2F7020-6E7D-4627-9861-111F8505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21</a:t>
            </a:fld>
            <a:endParaRPr lang="es-ES"/>
          </a:p>
        </p:txBody>
      </p:sp>
      <p:pic>
        <p:nvPicPr>
          <p:cNvPr id="6" name="Gráfico 5" descr="Signo de interrogación">
            <a:extLst>
              <a:ext uri="{FF2B5EF4-FFF2-40B4-BE49-F238E27FC236}">
                <a16:creationId xmlns:a16="http://schemas.microsoft.com/office/drawing/2014/main" id="{3BE2BE7C-AE18-442C-8E02-5D54F0E0A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143" y="42996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1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19642-EDDE-423D-8CFF-E03ABAFA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OPTATIBILIDAD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01E31-7390-41DB-B2D8-9FB35EE2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usuario no tiene porqué conocer todos los sintagmas</a:t>
            </a:r>
          </a:p>
          <a:p>
            <a:r>
              <a:rPr lang="es-ES" b="1" dirty="0"/>
              <a:t>Objetivo:</a:t>
            </a:r>
            <a:r>
              <a:rPr lang="es-ES" dirty="0"/>
              <a:t> sistema </a:t>
            </a:r>
            <a:r>
              <a:rPr lang="es-ES" i="1" dirty="0" err="1"/>
              <a:t>easy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</a:t>
            </a:r>
            <a:r>
              <a:rPr lang="es-ES" i="1" dirty="0" err="1"/>
              <a:t>learn</a:t>
            </a:r>
            <a:r>
              <a:rPr lang="es-ES" i="1" dirty="0"/>
              <a:t>, </a:t>
            </a:r>
            <a:r>
              <a:rPr lang="es-ES" i="1" dirty="0" err="1"/>
              <a:t>hard</a:t>
            </a:r>
            <a:r>
              <a:rPr lang="es-ES" i="1" dirty="0"/>
              <a:t> </a:t>
            </a:r>
            <a:r>
              <a:rPr lang="es-ES" i="1" dirty="0" err="1"/>
              <a:t>to</a:t>
            </a:r>
            <a:r>
              <a:rPr lang="es-ES" i="1" dirty="0"/>
              <a:t> master</a:t>
            </a:r>
          </a:p>
          <a:p>
            <a:endParaRPr lang="es-ES" i="1" dirty="0"/>
          </a:p>
          <a:p>
            <a:pPr marL="0" indent="0" algn="ctr">
              <a:buNone/>
            </a:pPr>
            <a:r>
              <a:rPr lang="es-ES" sz="3600" b="1" dirty="0"/>
              <a:t>El coche rojo conduce a 120 km/h</a:t>
            </a:r>
          </a:p>
          <a:p>
            <a:pPr marL="0" indent="0" algn="ctr">
              <a:buNone/>
            </a:pPr>
            <a:endParaRPr lang="es-ES" sz="2300" b="1" dirty="0"/>
          </a:p>
          <a:p>
            <a:pPr marL="0" indent="0" algn="ctr">
              <a:buNone/>
            </a:pPr>
            <a:endParaRPr lang="es-ES" sz="2300" b="1" dirty="0"/>
          </a:p>
          <a:p>
            <a:pPr marL="0" indent="0" algn="ctr">
              <a:buNone/>
            </a:pPr>
            <a:r>
              <a:rPr lang="es-ES" sz="3600" b="1" dirty="0"/>
              <a:t>El coche conduce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B5D986-DF3D-4B56-A68A-6AD90C39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22</a:t>
            </a:fld>
            <a:endParaRPr lang="es-ES"/>
          </a:p>
        </p:txBody>
      </p:sp>
      <p:pic>
        <p:nvPicPr>
          <p:cNvPr id="6" name="Gráfico 5" descr="Flecha recta">
            <a:extLst>
              <a:ext uri="{FF2B5EF4-FFF2-40B4-BE49-F238E27FC236}">
                <a16:creationId xmlns:a16="http://schemas.microsoft.com/office/drawing/2014/main" id="{6842998D-4EF4-4D31-B271-D736A80DC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456127" y="42974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0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12CE6-15E5-4557-88C2-3F1656B1D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ASUNCIONES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859BB7-2D13-4F21-B189-10719968D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Cualquier sistema informático es determinista</a:t>
            </a:r>
          </a:p>
          <a:p>
            <a:r>
              <a:rPr lang="es-ES" dirty="0"/>
              <a:t>Valores por defecto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sz="3200" b="1" dirty="0"/>
              <a:t>“FROZEN SPEED DEBUFF (IN) PROJECTILE”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593B0A-DD79-4F97-8C8E-0D516181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23</a:t>
            </a:fld>
            <a:endParaRPr lang="es-ES"/>
          </a:p>
        </p:txBody>
      </p:sp>
      <p:pic>
        <p:nvPicPr>
          <p:cNvPr id="6" name="Gráfico 5" descr="Flecha recta">
            <a:extLst>
              <a:ext uri="{FF2B5EF4-FFF2-40B4-BE49-F238E27FC236}">
                <a16:creationId xmlns:a16="http://schemas.microsoft.com/office/drawing/2014/main" id="{63031159-3451-46D2-BE17-E4C6C278D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391809" y="4435628"/>
            <a:ext cx="552616" cy="552616"/>
          </a:xfrm>
          <a:prstGeom prst="rect">
            <a:avLst/>
          </a:prstGeom>
        </p:spPr>
      </p:pic>
      <p:pic>
        <p:nvPicPr>
          <p:cNvPr id="7" name="Gráfico 6" descr="Flecha recta">
            <a:extLst>
              <a:ext uri="{FF2B5EF4-FFF2-40B4-BE49-F238E27FC236}">
                <a16:creationId xmlns:a16="http://schemas.microsoft.com/office/drawing/2014/main" id="{3111D4F6-7257-4608-899D-5F2DD4F11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057984" y="4435628"/>
            <a:ext cx="552616" cy="552616"/>
          </a:xfrm>
          <a:prstGeom prst="rect">
            <a:avLst/>
          </a:prstGeom>
        </p:spPr>
      </p:pic>
      <p:pic>
        <p:nvPicPr>
          <p:cNvPr id="8" name="Gráfico 7" descr="Flecha recta">
            <a:extLst>
              <a:ext uri="{FF2B5EF4-FFF2-40B4-BE49-F238E27FC236}">
                <a16:creationId xmlns:a16="http://schemas.microsoft.com/office/drawing/2014/main" id="{08AD183C-E8F3-4725-9948-D8EB3463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493273" y="4435628"/>
            <a:ext cx="552616" cy="55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22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9D019-93B6-4E54-A94C-7EF118D8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6EE9D-9272-488C-8BC7-715ABDF1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Recogidos en un </a:t>
            </a:r>
            <a:r>
              <a:rPr lang="es-ES" i="1" dirty="0" err="1"/>
              <a:t>Dictionary</a:t>
            </a:r>
            <a:endParaRPr lang="es-ES" i="1" dirty="0"/>
          </a:p>
          <a:p>
            <a:pPr lvl="1"/>
            <a:r>
              <a:rPr lang="es-ES" dirty="0"/>
              <a:t>&lt;</a:t>
            </a:r>
            <a:r>
              <a:rPr lang="es-ES" dirty="0" err="1"/>
              <a:t>string</a:t>
            </a:r>
            <a:r>
              <a:rPr lang="es-ES" dirty="0"/>
              <a:t>, </a:t>
            </a:r>
            <a:r>
              <a:rPr lang="es-ES" dirty="0" err="1"/>
              <a:t>int</a:t>
            </a:r>
            <a:r>
              <a:rPr lang="es-ES" dirty="0"/>
              <a:t>&gt;</a:t>
            </a:r>
          </a:p>
          <a:p>
            <a:r>
              <a:rPr lang="es-ES" dirty="0"/>
              <a:t>Opcionales</a:t>
            </a:r>
          </a:p>
          <a:p>
            <a:r>
              <a:rPr lang="es-ES" dirty="0"/>
              <a:t>Presentación al usuario</a:t>
            </a:r>
          </a:p>
          <a:p>
            <a:r>
              <a:rPr lang="es-ES" dirty="0"/>
              <a:t>Favorecen la inmersión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n-US" sz="2600" b="1" dirty="0"/>
              <a:t>STORMFUL 100 10 RESISTANCE IN 3 AREA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n-US" sz="2600" b="1" dirty="0"/>
              <a:t>STORMFUL GREAT EVERLASTING RESISTANCE BUFF IN TINY AREA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6C0E6D-CAB0-4FCB-83CD-399C03A7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24</a:t>
            </a:fld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EC1474-F9B1-4FFB-8E83-B927905C6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4"/>
          <a:stretch/>
        </p:blipFill>
        <p:spPr bwMode="auto">
          <a:xfrm>
            <a:off x="7353721" y="2196348"/>
            <a:ext cx="4000078" cy="186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Flecha curva en el sentido contrario a las agujas del reloj">
            <a:extLst>
              <a:ext uri="{FF2B5EF4-FFF2-40B4-BE49-F238E27FC236}">
                <a16:creationId xmlns:a16="http://schemas.microsoft.com/office/drawing/2014/main" id="{5F79E752-42DE-4B7D-A330-1383ED65E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44731" flipV="1">
            <a:off x="9813235" y="43891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7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99339-55D1-4979-B5CE-77C9BA1C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066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0A51A-8E5B-4CEF-B603-8F8F4B77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ANTLR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ACA9F5-A246-4AAF-A8D5-B73A2395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Procesa textos a partir de una gramática</a:t>
            </a:r>
          </a:p>
          <a:p>
            <a:r>
              <a:rPr lang="es-ES" dirty="0"/>
              <a:t>Representa la entrada en un árbol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635690-3623-476F-98A0-90EC9D6D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BC6CB8-927F-4CEC-8372-F4945F68D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" t="92" r="-709" b="60937"/>
          <a:stretch/>
        </p:blipFill>
        <p:spPr bwMode="auto">
          <a:xfrm>
            <a:off x="2472855" y="3429000"/>
            <a:ext cx="8880943" cy="2259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639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69EE4-1B97-4554-BF0A-D590F0B81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97AC5-89ED-481F-9B7A-7A4E57407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 comporta como una Clase</a:t>
            </a:r>
          </a:p>
          <a:p>
            <a:r>
              <a:rPr lang="es-ES" dirty="0"/>
              <a:t>Patrón visitante</a:t>
            </a:r>
          </a:p>
          <a:p>
            <a:r>
              <a:rPr lang="es-ES" dirty="0"/>
              <a:t>El programador decide como tratarlo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3DC118-03B3-4C57-BA78-7638D300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2C2EDC-1B2F-4D6F-963D-900D171530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834" y="3667747"/>
            <a:ext cx="6102985" cy="2318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035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66333-C1D1-4C07-83D5-08C3C77A1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45F274-1F49-4849-8A77-D7DB0EB5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 err="1"/>
              <a:t>Game</a:t>
            </a:r>
            <a:r>
              <a:rPr lang="es-ES" i="1" dirty="0"/>
              <a:t> </a:t>
            </a:r>
            <a:r>
              <a:rPr lang="es-ES" i="1" dirty="0" err="1"/>
              <a:t>Engine</a:t>
            </a:r>
            <a:endParaRPr lang="es-ES" i="1" dirty="0"/>
          </a:p>
          <a:p>
            <a:r>
              <a:rPr lang="es-ES" dirty="0"/>
              <a:t>Muy popular en Android</a:t>
            </a:r>
          </a:p>
          <a:p>
            <a:r>
              <a:rPr lang="es-ES" dirty="0"/>
              <a:t>Basado en componentes</a:t>
            </a:r>
          </a:p>
          <a:p>
            <a:r>
              <a:rPr lang="es-ES" b="1" dirty="0"/>
              <a:t>Lenguaje:</a:t>
            </a:r>
            <a:r>
              <a:rPr lang="es-ES" dirty="0"/>
              <a:t> C#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8FC49C-AD94-4CDD-B27C-0FD589B8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28</a:t>
            </a:fld>
            <a:endParaRPr lang="es-ES"/>
          </a:p>
        </p:txBody>
      </p:sp>
      <p:pic>
        <p:nvPicPr>
          <p:cNvPr id="5" name="Imagen 4" descr="Plataforma de desarrollo en tiempo real de Unity | Motor de VR y AR en 3D y  2D">
            <a:extLst>
              <a:ext uri="{FF2B5EF4-FFF2-40B4-BE49-F238E27FC236}">
                <a16:creationId xmlns:a16="http://schemas.microsoft.com/office/drawing/2014/main" id="{F08C65C3-FE51-41C9-9462-94A1363EBE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0" t="25490" r="14407" b="24796"/>
          <a:stretch/>
        </p:blipFill>
        <p:spPr bwMode="auto">
          <a:xfrm>
            <a:off x="6210291" y="4001294"/>
            <a:ext cx="5143508" cy="20435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2884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DC57F-CF61-45BA-809F-696B4352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476F70-3000-47BA-BCAE-C253DA5C7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Patrón ideal para Unity</a:t>
            </a:r>
          </a:p>
          <a:p>
            <a:r>
              <a:rPr lang="es-ES" dirty="0"/>
              <a:t>Composición sobre herencia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66E589-85BA-4A86-B810-857DBDDE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29</a:t>
            </a:fld>
            <a:endParaRPr lang="es-ES"/>
          </a:p>
        </p:txBody>
      </p:sp>
      <p:pic>
        <p:nvPicPr>
          <p:cNvPr id="5" name="Google Shape;228;p12">
            <a:extLst>
              <a:ext uri="{FF2B5EF4-FFF2-40B4-BE49-F238E27FC236}">
                <a16:creationId xmlns:a16="http://schemas.microsoft.com/office/drawing/2014/main" id="{73A4FA96-596B-40A0-B89F-3E23C8B98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72856" y="2981131"/>
            <a:ext cx="3274801" cy="3106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2;p17">
            <a:extLst>
              <a:ext uri="{FF2B5EF4-FFF2-40B4-BE49-F238E27FC236}">
                <a16:creationId xmlns:a16="http://schemas.microsoft.com/office/drawing/2014/main" id="{889D0E40-D303-45D6-8B14-A8D76137F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2019" y="2981131"/>
            <a:ext cx="5361780" cy="3109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52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8D77A-1CAF-4E87-8676-E42B3AA2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SITUACIÓN ACTUAL</a:t>
            </a:r>
          </a:p>
        </p:txBody>
      </p:sp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613D4872-1BAE-4867-8130-8ED33E26E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925609"/>
              </p:ext>
            </p:extLst>
          </p:nvPr>
        </p:nvGraphicFramePr>
        <p:xfrm>
          <a:off x="6567488" y="727075"/>
          <a:ext cx="4787900" cy="5403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8D24A1-CA7D-44DE-A03F-FCA2A46C8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Sector en expansión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Aparece en la década de los 70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Facturación: 175.000.000.000$ (2020)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134E5E-8AD8-4F93-8CED-909427B7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992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18C3C-F56A-4655-B65B-B977918E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ARQUITECTURA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B64A1DB-B22B-4DC5-90CD-D559B8812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20" y="457200"/>
            <a:ext cx="4712435" cy="5403850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A59AF6-D048-47A4-BDB7-BFEA61870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Adaptada al entorno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4 capas, 3 relajadas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71D2EE-4936-4689-92B1-15939AD6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879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99339-55D1-4979-B5CE-77C9BA1C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539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87B2E-C7ED-4789-A7CD-8B4976B50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dirty="0"/>
              <a:t>PROGRESO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4CC592-D135-4DC1-A8C7-A29881A6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Situación Actual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Formulación del problema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Implementación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Herramientas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Grimorio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b="1" dirty="0"/>
              <a:t>Conclusión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4F380D8B-8E09-4CA0-86E4-75C4538A7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1238" y="884512"/>
            <a:ext cx="2307619" cy="2307619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4C10729-779C-4983-9AA4-4685BD07A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619" y="1902402"/>
            <a:ext cx="2307619" cy="2307619"/>
          </a:xfrm>
        </p:spPr>
      </p:pic>
      <p:pic>
        <p:nvPicPr>
          <p:cNvPr id="1026" name="Picture 2" descr="The software model of OpenNN | OpenNN Start">
            <a:extLst>
              <a:ext uri="{FF2B5EF4-FFF2-40B4-BE49-F238E27FC236}">
                <a16:creationId xmlns:a16="http://schemas.microsoft.com/office/drawing/2014/main" id="{61F378C5-5986-402D-B6F7-EA4B3E44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194" y="3382962"/>
            <a:ext cx="2252663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899339-55D1-4979-B5CE-77C9BA1C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9159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56A2B6-CCD0-415A-8E5A-27EB4793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FACTORES A MEJORAR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F99E08-635B-4214-A30D-A5CF52300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857" y="1825625"/>
            <a:ext cx="6137743" cy="4351338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s-ES" dirty="0"/>
              <a:t>Inclusión de nuevas funcionalidades</a:t>
            </a:r>
          </a:p>
          <a:p>
            <a:pPr>
              <a:lnSpc>
                <a:spcPct val="100000"/>
              </a:lnSpc>
            </a:pPr>
            <a:r>
              <a:rPr lang="es-ES" dirty="0"/>
              <a:t>Sistema de partículas</a:t>
            </a:r>
          </a:p>
          <a:p>
            <a:pPr>
              <a:lnSpc>
                <a:spcPct val="100000"/>
              </a:lnSpc>
            </a:pPr>
            <a:r>
              <a:rPr lang="es-ES" dirty="0"/>
              <a:t>Creación de nuevos módulos</a:t>
            </a:r>
          </a:p>
          <a:p>
            <a:pPr>
              <a:lnSpc>
                <a:spcPct val="100000"/>
              </a:lnSpc>
            </a:pPr>
            <a:r>
              <a:rPr lang="es-ES" dirty="0"/>
              <a:t>Incorporación del sistema en un videojuego real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B6356A-9CED-4412-BCA1-A6BD6475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33</a:t>
            </a:fld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325CA8-057A-4ABE-B9D5-BC25DF17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09" y="2757274"/>
            <a:ext cx="2532490" cy="25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77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D63AE-5A4F-4B7A-AE81-40CE62B9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C1824-9F44-454A-8BD0-3F978F42A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857" y="1825625"/>
            <a:ext cx="5685512" cy="4351338"/>
          </a:xfrm>
        </p:spPr>
        <p:txBody>
          <a:bodyPr anchor="ctr"/>
          <a:lstStyle/>
          <a:p>
            <a:r>
              <a:rPr lang="es-ES" dirty="0"/>
              <a:t>Consolidación del grado</a:t>
            </a:r>
          </a:p>
          <a:p>
            <a:pPr>
              <a:lnSpc>
                <a:spcPct val="100000"/>
              </a:lnSpc>
            </a:pPr>
            <a:r>
              <a:rPr lang="es-ES" dirty="0"/>
              <a:t>Importancia de la arquitectura del software</a:t>
            </a:r>
          </a:p>
          <a:p>
            <a:r>
              <a:rPr lang="es-ES" dirty="0"/>
              <a:t>El diseño modular no siempre es la mejor opción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118BA-47E9-4494-BA1B-86AB2D77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34</a:t>
            </a:fld>
            <a:endParaRPr lang="es-ES"/>
          </a:p>
        </p:txBody>
      </p:sp>
      <p:pic>
        <p:nvPicPr>
          <p:cNvPr id="6" name="Gráfico 5" descr="Cabeza con engranajes">
            <a:extLst>
              <a:ext uri="{FF2B5EF4-FFF2-40B4-BE49-F238E27FC236}">
                <a16:creationId xmlns:a16="http://schemas.microsoft.com/office/drawing/2014/main" id="{838C3EB2-CD49-4C0B-90EE-397633A09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369" y="2107096"/>
            <a:ext cx="3647661" cy="36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32229-1650-4E5E-98D8-BC82F7A98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6000" dirty="0"/>
              <a:t>¡MUCHAS GRACIAS!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419992-A034-4F23-97C2-6E8A80BC35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s-ES" sz="2800" b="1" dirty="0"/>
              <a:t>Si tienen alguna pregunta, ¡no duden en preguntar!</a:t>
            </a:r>
          </a:p>
        </p:txBody>
      </p:sp>
    </p:spTree>
    <p:extLst>
      <p:ext uri="{BB962C8B-B14F-4D97-AF65-F5344CB8AC3E}">
        <p14:creationId xmlns:p14="http://schemas.microsoft.com/office/powerpoint/2010/main" val="290636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11010-4A7D-4E08-9E5C-14C485072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Creación y Desarrollo de un Videojuego basado en un Sistema de Magia Sintáctico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8DC89D-445F-42CE-83B4-FCC5DD210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s-ES" sz="2800" b="1" dirty="0"/>
              <a:t>Autor: Germán Alejandre Campos</a:t>
            </a:r>
          </a:p>
          <a:p>
            <a:r>
              <a:rPr lang="es-ES" sz="2800" b="1" dirty="0"/>
              <a:t>Director: Manuel </a:t>
            </a:r>
            <a:r>
              <a:rPr lang="es-ES" sz="2800" b="1" dirty="0" err="1"/>
              <a:t>Rello</a:t>
            </a:r>
            <a:r>
              <a:rPr lang="es-ES" sz="2800" b="1" dirty="0"/>
              <a:t> </a:t>
            </a:r>
            <a:r>
              <a:rPr lang="es-ES" sz="2800" b="1" dirty="0" err="1"/>
              <a:t>Saltor</a:t>
            </a:r>
            <a:endParaRPr lang="es-ES" sz="2800" b="1" dirty="0"/>
          </a:p>
          <a:p>
            <a:r>
              <a:rPr lang="es-ES" sz="2800" b="1" dirty="0"/>
              <a:t>Ponente: Ernest Teniente López</a:t>
            </a:r>
          </a:p>
        </p:txBody>
      </p:sp>
    </p:spTree>
    <p:extLst>
      <p:ext uri="{BB962C8B-B14F-4D97-AF65-F5344CB8AC3E}">
        <p14:creationId xmlns:p14="http://schemas.microsoft.com/office/powerpoint/2010/main" val="326591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EF1FC-E1BA-4C08-BF7D-ECC9B4EB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DEL MERCADO</a:t>
            </a:r>
          </a:p>
        </p:txBody>
      </p:sp>
      <p:pic>
        <p:nvPicPr>
          <p:cNvPr id="4" name="image3.jpg" descr="50 Years of Gaming History, by Revenue Stream (1970-2020)">
            <a:extLst>
              <a:ext uri="{FF2B5EF4-FFF2-40B4-BE49-F238E27FC236}">
                <a16:creationId xmlns:a16="http://schemas.microsoft.com/office/drawing/2014/main" id="{110834E6-3175-4826-AA61-52C4B712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63972" y="1858265"/>
            <a:ext cx="8098710" cy="4330508"/>
          </a:xfrm>
          <a:prstGeom prst="rect">
            <a:avLst/>
          </a:prstGeom>
          <a:ln>
            <a:noFill/>
          </a:ln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CEA2FD-2541-42D2-AD12-A513E0C5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56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CDDFE-D289-474E-B7EA-5A3680A9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GÉNEROS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7528EC-8E35-47BB-8C28-AF743DB38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60" y="1951762"/>
            <a:ext cx="6419534" cy="4769713"/>
          </a:xfrm>
        </p:spPr>
      </p:pic>
      <p:pic>
        <p:nvPicPr>
          <p:cNvPr id="9" name="Gráfico 8" descr="Flecha curva en el sentido contrario a las agujas del reloj">
            <a:extLst>
              <a:ext uri="{FF2B5EF4-FFF2-40B4-BE49-F238E27FC236}">
                <a16:creationId xmlns:a16="http://schemas.microsoft.com/office/drawing/2014/main" id="{7167687A-AA41-42A9-A271-9FD507629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3160" y="3205064"/>
            <a:ext cx="914400" cy="91440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DB2B0D-84A8-4D9E-AFA6-AE21FCA2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9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4252B-4AC0-403B-A41F-251F3C73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 JUEGO RPG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E14F71-7564-4C6B-BF59-C64D5A1C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dirty="0"/>
              <a:t>Historia y objetivos</a:t>
            </a:r>
          </a:p>
          <a:p>
            <a:pPr>
              <a:lnSpc>
                <a:spcPct val="150000"/>
              </a:lnSpc>
            </a:pPr>
            <a:r>
              <a:rPr lang="es-ES" dirty="0"/>
              <a:t>Exploración del mundo</a:t>
            </a:r>
          </a:p>
          <a:p>
            <a:pPr>
              <a:lnSpc>
                <a:spcPct val="150000"/>
              </a:lnSpc>
            </a:pPr>
            <a:r>
              <a:rPr lang="es-ES" dirty="0"/>
              <a:t>Inventario</a:t>
            </a:r>
          </a:p>
          <a:p>
            <a:pPr>
              <a:lnSpc>
                <a:spcPct val="150000"/>
              </a:lnSpc>
            </a:pPr>
            <a:r>
              <a:rPr lang="es-ES" dirty="0"/>
              <a:t>Acciones del jugador</a:t>
            </a:r>
          </a:p>
          <a:p>
            <a:pPr>
              <a:lnSpc>
                <a:spcPct val="150000"/>
              </a:lnSpc>
            </a:pPr>
            <a:r>
              <a:rPr lang="es-ES" dirty="0"/>
              <a:t>Especialización de habilidades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1F9FAC-CBAF-4457-938D-DD0E833E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8463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D82DF-78A1-4657-9AF0-FE5B9EC2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ROLES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E71F58-0EDB-44EC-9443-EF7AB73CF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Guerrero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Pícaro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Mago</a:t>
            </a:r>
          </a:p>
        </p:txBody>
      </p:sp>
      <p:pic>
        <p:nvPicPr>
          <p:cNvPr id="2050" name="Picture 2" descr="Mount &amp;amp; Blade II: Bannerlord -ennakko – Aisat pystyssä romanttisella  keskiajalla - Respawn.fi">
            <a:extLst>
              <a:ext uri="{FF2B5EF4-FFF2-40B4-BE49-F238E27FC236}">
                <a16:creationId xmlns:a16="http://schemas.microsoft.com/office/drawing/2014/main" id="{650B2560-4FB6-4599-9D0F-49804825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14" y="457200"/>
            <a:ext cx="4333134" cy="24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372880-DF89-405E-9108-B66990065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987" y="2911151"/>
            <a:ext cx="4534677" cy="2267339"/>
          </a:xfrm>
          <a:prstGeom prst="rect">
            <a:avLst/>
          </a:prstGeom>
        </p:spPr>
      </p:pic>
      <p:pic>
        <p:nvPicPr>
          <p:cNvPr id="2052" name="Picture 4" descr="ArtStation - Vivi Black Mage , Alex Dema">
            <a:extLst>
              <a:ext uri="{FF2B5EF4-FFF2-40B4-BE49-F238E27FC236}">
                <a16:creationId xmlns:a16="http://schemas.microsoft.com/office/drawing/2014/main" id="{39632EF1-C7C6-498E-918E-3FAA6A5F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943" y="2911152"/>
            <a:ext cx="2792142" cy="29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5A3989-5CF6-441F-BA0B-A2F038C2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17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BD10F-4F05-47C6-A807-CE60C947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856" y="365125"/>
            <a:ext cx="7296295" cy="1325563"/>
          </a:xfrm>
        </p:spPr>
        <p:txBody>
          <a:bodyPr/>
          <a:lstStyle/>
          <a:p>
            <a:r>
              <a:rPr lang="es-ES" dirty="0"/>
              <a:t>FABLE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A58DEC-0AEF-44B4-B848-23231CB83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857" y="1825625"/>
            <a:ext cx="7296294" cy="4351338"/>
          </a:xfrm>
        </p:spPr>
        <p:txBody>
          <a:bodyPr anchor="ctr"/>
          <a:lstStyle/>
          <a:p>
            <a:r>
              <a:rPr lang="es-ES" dirty="0"/>
              <a:t>RPG</a:t>
            </a:r>
          </a:p>
          <a:p>
            <a:r>
              <a:rPr lang="es-ES" dirty="0"/>
              <a:t>Lanzado en Octubre de 2004</a:t>
            </a:r>
          </a:p>
          <a:p>
            <a:r>
              <a:rPr lang="es-ES" dirty="0"/>
              <a:t>Cumple con la estructura</a:t>
            </a:r>
          </a:p>
          <a:p>
            <a:r>
              <a:rPr lang="es-ES" dirty="0"/>
              <a:t>Ofrece varios roles de combate</a:t>
            </a:r>
          </a:p>
          <a:p>
            <a:pPr lvl="1"/>
            <a:r>
              <a:rPr lang="es-ES" dirty="0"/>
              <a:t>Selección de múltiples hechizos predefinidos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519590-FC92-4DD1-BB99-408138CC3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2" t="45578"/>
          <a:stretch/>
        </p:blipFill>
        <p:spPr>
          <a:xfrm>
            <a:off x="10249806" y="360844"/>
            <a:ext cx="1103994" cy="5816119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195984F-CEF4-444A-9AB6-6C37C985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788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EFEA8-8BD4-4AB4-84EA-46F7B2F9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GREEDFALL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7A5944-843E-40A4-BC99-896058DB6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s-ES" dirty="0"/>
              <a:t>RPG</a:t>
            </a:r>
          </a:p>
          <a:p>
            <a:r>
              <a:rPr lang="es-ES" dirty="0"/>
              <a:t>Lanzado en Septiembre de 2019</a:t>
            </a:r>
          </a:p>
          <a:p>
            <a:r>
              <a:rPr lang="es-ES" dirty="0"/>
              <a:t>Características similares</a:t>
            </a:r>
          </a:p>
          <a:p>
            <a:r>
              <a:rPr lang="es-ES" dirty="0"/>
              <a:t>¿Cómo ha evolucionado el sistema de magia?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B378D3-F3F3-4FD8-9945-3039E76D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B9E83-DF38-416A-A3B7-AA91CAD61D88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636723"/>
      </p:ext>
    </p:extLst>
  </p:cSld>
  <p:clrMapOvr>
    <a:masterClrMapping/>
  </p:clrMapOvr>
</p:sld>
</file>

<file path=ppt/theme/theme1.xml><?xml version="1.0" encoding="utf-8"?>
<a:theme xmlns:a="http://schemas.openxmlformats.org/drawingml/2006/main" name="Mi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586</Words>
  <Application>Microsoft Office PowerPoint</Application>
  <PresentationFormat>Panorámica</PresentationFormat>
  <Paragraphs>204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Roboto</vt:lpstr>
      <vt:lpstr>Mi Tema</vt:lpstr>
      <vt:lpstr>Creación y Desarrollo de un Videojuego basado en un Sistema de Magia Sintáctico</vt:lpstr>
      <vt:lpstr>PROGRESO</vt:lpstr>
      <vt:lpstr>SITUACIÓN ACTUAL</vt:lpstr>
      <vt:lpstr>EVOLUCIÓN DEL MERCADO</vt:lpstr>
      <vt:lpstr>GÉNEROS</vt:lpstr>
      <vt:lpstr>ESTRUCTURA DE UN JUEGO RPG</vt:lpstr>
      <vt:lpstr>ROLES</vt:lpstr>
      <vt:lpstr>FABLE</vt:lpstr>
      <vt:lpstr>GREEDFALL</vt:lpstr>
      <vt:lpstr>Presentación de PowerPoint</vt:lpstr>
      <vt:lpstr>PROGRESO</vt:lpstr>
      <vt:lpstr>FORMULACIÓN DEL PROBLEMA</vt:lpstr>
      <vt:lpstr>LENGUAJE</vt:lpstr>
      <vt:lpstr>PROGRESO</vt:lpstr>
      <vt:lpstr>COMPONENTES</vt:lpstr>
      <vt:lpstr>FORMA</vt:lpstr>
      <vt:lpstr>ELEMENTO</vt:lpstr>
      <vt:lpstr>EFECTO</vt:lpstr>
      <vt:lpstr>COMPORTAMIENTO E IMPACTO</vt:lpstr>
      <vt:lpstr>MODELO</vt:lpstr>
      <vt:lpstr>GRAMÁTICA</vt:lpstr>
      <vt:lpstr>OPTATIBILIDAD</vt:lpstr>
      <vt:lpstr>ASUNCIONES</vt:lpstr>
      <vt:lpstr>ADJETIVOS</vt:lpstr>
      <vt:lpstr>PROGRESO</vt:lpstr>
      <vt:lpstr>ANTLR</vt:lpstr>
      <vt:lpstr>AST</vt:lpstr>
      <vt:lpstr>UNITY</vt:lpstr>
      <vt:lpstr>ECS</vt:lpstr>
      <vt:lpstr>ARQUITECTURA</vt:lpstr>
      <vt:lpstr>PROGRESO</vt:lpstr>
      <vt:lpstr>PROGRESO</vt:lpstr>
      <vt:lpstr>FACTORES A MEJORAR</vt:lpstr>
      <vt:lpstr>CONCLUSIONES</vt:lpstr>
      <vt:lpstr>¡MUCHAS GRACIAS!</vt:lpstr>
      <vt:lpstr>Creación y Desarrollo de un Videojuego basado en un Sistema de Magia Sintáctico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Alejandre Campos</dc:creator>
  <cp:lastModifiedBy>German Alejandre Campos</cp:lastModifiedBy>
  <cp:revision>55</cp:revision>
  <dcterms:created xsi:type="dcterms:W3CDTF">2021-06-25T18:29:15Z</dcterms:created>
  <dcterms:modified xsi:type="dcterms:W3CDTF">2021-06-27T23:55:29Z</dcterms:modified>
</cp:coreProperties>
</file>